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4BE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55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056FF-B051-495C-A940-11028EB8AB7F}" type="datetimeFigureOut">
              <a:rPr lang="en-NZ" smtClean="0"/>
              <a:t>3/05/2023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46A20-A064-477B-8FFF-509080596D1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170119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056FF-B051-495C-A940-11028EB8AB7F}" type="datetimeFigureOut">
              <a:rPr lang="en-NZ" smtClean="0"/>
              <a:t>3/05/2023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46A20-A064-477B-8FFF-509080596D1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502907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056FF-B051-495C-A940-11028EB8AB7F}" type="datetimeFigureOut">
              <a:rPr lang="en-NZ" smtClean="0"/>
              <a:t>3/05/2023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46A20-A064-477B-8FFF-509080596D1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5398564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056FF-B051-495C-A940-11028EB8AB7F}" type="datetimeFigureOut">
              <a:rPr lang="en-NZ" smtClean="0"/>
              <a:t>3/05/2023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46A20-A064-477B-8FFF-509080596D1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355836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056FF-B051-495C-A940-11028EB8AB7F}" type="datetimeFigureOut">
              <a:rPr lang="en-NZ" smtClean="0"/>
              <a:t>3/05/2023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46A20-A064-477B-8FFF-509080596D1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1349461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056FF-B051-495C-A940-11028EB8AB7F}" type="datetimeFigureOut">
              <a:rPr lang="en-NZ" smtClean="0"/>
              <a:t>3/05/2023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46A20-A064-477B-8FFF-509080596D1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1835929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056FF-B051-495C-A940-11028EB8AB7F}" type="datetimeFigureOut">
              <a:rPr lang="en-NZ" smtClean="0"/>
              <a:t>3/05/2023</a:t>
            </a:fld>
            <a:endParaRPr lang="en-N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46A20-A064-477B-8FFF-509080596D1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582690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056FF-B051-495C-A940-11028EB8AB7F}" type="datetimeFigureOut">
              <a:rPr lang="en-NZ" smtClean="0"/>
              <a:t>3/05/2023</a:t>
            </a:fld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46A20-A064-477B-8FFF-509080596D1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444005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056FF-B051-495C-A940-11028EB8AB7F}" type="datetimeFigureOut">
              <a:rPr lang="en-NZ" smtClean="0"/>
              <a:t>3/05/2023</a:t>
            </a:fld>
            <a:endParaRPr lang="en-N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46A20-A064-477B-8FFF-509080596D1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7759243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056FF-B051-495C-A940-11028EB8AB7F}" type="datetimeFigureOut">
              <a:rPr lang="en-NZ" smtClean="0"/>
              <a:t>3/05/2023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46A20-A064-477B-8FFF-509080596D1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4267359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056FF-B051-495C-A940-11028EB8AB7F}" type="datetimeFigureOut">
              <a:rPr lang="en-NZ" smtClean="0"/>
              <a:t>3/05/2023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46A20-A064-477B-8FFF-509080596D1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7426283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E056FF-B051-495C-A940-11028EB8AB7F}" type="datetimeFigureOut">
              <a:rPr lang="en-NZ" smtClean="0"/>
              <a:t>3/05/2023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146A20-A064-477B-8FFF-509080596D1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912324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emf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hyperlink" Target="https://www.youtube.com/watch?v=x0QrAG_QMp8" TargetMode="External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emf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51398" r="612" b="6556"/>
          <a:stretch/>
        </p:blipFill>
        <p:spPr>
          <a:xfrm>
            <a:off x="0" y="-18474"/>
            <a:ext cx="12190953" cy="687647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TextBox 5"/>
          <p:cNvSpPr txBox="1"/>
          <p:nvPr/>
        </p:nvSpPr>
        <p:spPr>
          <a:xfrm>
            <a:off x="0" y="-18474"/>
            <a:ext cx="12190953" cy="6876473"/>
          </a:xfrm>
          <a:prstGeom prst="rect">
            <a:avLst/>
          </a:prstGeom>
          <a:solidFill>
            <a:schemeClr val="bg1">
              <a:lumMod val="85000"/>
              <a:alpha val="76000"/>
            </a:schemeClr>
          </a:solidFill>
        </p:spPr>
        <p:txBody>
          <a:bodyPr wrap="square" rtlCol="0">
            <a:spAutoFit/>
          </a:bodyPr>
          <a:lstStyle/>
          <a:p>
            <a:endParaRPr lang="en-NZ" dirty="0"/>
          </a:p>
        </p:txBody>
      </p:sp>
      <p:sp>
        <p:nvSpPr>
          <p:cNvPr id="7" name="TextBox 6"/>
          <p:cNvSpPr txBox="1"/>
          <p:nvPr/>
        </p:nvSpPr>
        <p:spPr>
          <a:xfrm>
            <a:off x="0" y="-18474"/>
            <a:ext cx="1219095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International Fodder Oats Network (IFON)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40" y="2505014"/>
            <a:ext cx="121909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4000" b="1" i="1" dirty="0"/>
              <a:t>Breeding oats for environmental and social change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9240" y="4027014"/>
            <a:ext cx="121909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800" b="1" i="1" dirty="0"/>
              <a:t>E. John Stevens</a:t>
            </a:r>
            <a:r>
              <a:rPr lang="en-NZ" sz="2800" b="1" i="1" baseline="30000" dirty="0"/>
              <a:t>1</a:t>
            </a:r>
            <a:r>
              <a:rPr lang="en-NZ" sz="2800" b="1" i="1" dirty="0"/>
              <a:t>, V. Hajdarpasić</a:t>
            </a:r>
            <a:r>
              <a:rPr lang="en-NZ" sz="2800" b="1" i="1" baseline="30000" dirty="0"/>
              <a:t>2</a:t>
            </a:r>
            <a:r>
              <a:rPr lang="en-NZ" sz="2800" b="1" i="1" dirty="0"/>
              <a:t>, A. Russell</a:t>
            </a:r>
            <a:r>
              <a:rPr lang="en-NZ" sz="2800" b="1" i="1" baseline="30000" dirty="0"/>
              <a:t>3</a:t>
            </a:r>
            <a:r>
              <a:rPr lang="en-NZ" sz="2800" b="1" i="1" dirty="0"/>
              <a:t>, J. Jović</a:t>
            </a:r>
            <a:r>
              <a:rPr lang="en-NZ" sz="2800" b="1" i="1" baseline="30000" dirty="0"/>
              <a:t>2</a:t>
            </a:r>
            <a:r>
              <a:rPr lang="en-NZ" sz="2800" b="1" i="1" dirty="0"/>
              <a:t>, K. Armstrong</a:t>
            </a:r>
            <a:r>
              <a:rPr lang="en-NZ" sz="2800" b="1" i="1" baseline="30000" dirty="0"/>
              <a:t>4</a:t>
            </a:r>
            <a:r>
              <a:rPr lang="en-NZ" sz="2800" b="1" i="1" dirty="0"/>
              <a:t>, D. Mandić</a:t>
            </a:r>
            <a:r>
              <a:rPr lang="en-NZ" sz="2800" b="1" i="1" baseline="30000" dirty="0"/>
              <a:t>2</a:t>
            </a:r>
            <a:r>
              <a:rPr lang="en-NZ" sz="2800" b="1" i="1" dirty="0"/>
              <a:t>, S. Kikić</a:t>
            </a:r>
            <a:r>
              <a:rPr lang="en-NZ" sz="2800" b="1" i="1" baseline="30000" dirty="0"/>
              <a:t>2</a:t>
            </a:r>
            <a:r>
              <a:rPr lang="en-NZ" sz="2800" b="1" i="1" dirty="0"/>
              <a:t>, M. Andreucci</a:t>
            </a:r>
            <a:r>
              <a:rPr lang="en-NZ" sz="2800" b="1" i="1" baseline="30000" dirty="0"/>
              <a:t>5</a:t>
            </a:r>
            <a:r>
              <a:rPr lang="en-NZ" sz="2800" b="1" i="1" dirty="0"/>
              <a:t>, J. Hampton</a:t>
            </a:r>
            <a:r>
              <a:rPr lang="en-NZ" sz="2800" b="1" i="1" baseline="30000" dirty="0"/>
              <a:t>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-1" y="5380672"/>
            <a:ext cx="381461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i="1" baseline="30000" dirty="0"/>
              <a:t>1</a:t>
            </a:r>
            <a:r>
              <a:rPr lang="en-NZ" i="1" dirty="0"/>
              <a:t> Flexiseeder Ltd. New Zealand (NZ);</a:t>
            </a:r>
            <a:endParaRPr lang="en-NZ" i="1" baseline="30000" dirty="0"/>
          </a:p>
          <a:p>
            <a:r>
              <a:rPr lang="en-NZ" i="1" baseline="30000" dirty="0"/>
              <a:t>2</a:t>
            </a:r>
            <a:r>
              <a:rPr lang="en-NZ" i="1" dirty="0"/>
              <a:t>SEMEC, Bosnia &amp; Herzegovina (BiH);</a:t>
            </a:r>
          </a:p>
          <a:p>
            <a:r>
              <a:rPr lang="en-NZ" i="1" baseline="30000" dirty="0"/>
              <a:t>3</a:t>
            </a:r>
            <a:r>
              <a:rPr lang="en-NZ" i="1" dirty="0"/>
              <a:t>Plant Research (NZ) Ltd;</a:t>
            </a:r>
          </a:p>
          <a:p>
            <a:r>
              <a:rPr lang="en-NZ" i="1" baseline="30000" dirty="0"/>
              <a:t>4</a:t>
            </a:r>
            <a:r>
              <a:rPr lang="en-NZ" i="1" dirty="0"/>
              <a:t>Global Oats (NZ)Ltd;</a:t>
            </a:r>
          </a:p>
          <a:p>
            <a:r>
              <a:rPr lang="en-NZ" i="1" baseline="30000" dirty="0"/>
              <a:t>5</a:t>
            </a:r>
            <a:r>
              <a:rPr lang="en-NZ" i="1" dirty="0"/>
              <a:t>Lincoln University (NZ)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7E00414-D70C-6E88-2AFC-CE94C8099F6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9077" r="16322"/>
          <a:stretch/>
        </p:blipFill>
        <p:spPr>
          <a:xfrm>
            <a:off x="3294650" y="6199478"/>
            <a:ext cx="6172623" cy="8247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1E506E1-71A9-9CC5-3602-34350E5F74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14260" y="5248908"/>
            <a:ext cx="1505447" cy="1648107"/>
          </a:xfrm>
          <a:prstGeom prst="rect">
            <a:avLst/>
          </a:prstGeom>
        </p:spPr>
      </p:pic>
      <p:pic>
        <p:nvPicPr>
          <p:cNvPr id="2" name="Recorded Sound2">
            <a:hlinkClick r:id="" action="ppaction://media"/>
            <a:extLst>
              <a:ext uri="{FF2B5EF4-FFF2-40B4-BE49-F238E27FC236}">
                <a16:creationId xmlns:a16="http://schemas.microsoft.com/office/drawing/2014/main" id="{F25914B6-8A76-CF4B-501F-D55237B605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28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073"/>
    </mc:Choice>
    <mc:Fallback xmlns="">
      <p:transition spd="slow" advTm="540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2192000" cy="923330"/>
          </a:xfrm>
          <a:prstGeom prst="rect">
            <a:avLst/>
          </a:prstGeom>
          <a:solidFill>
            <a:schemeClr val="bg1">
              <a:lumMod val="75000"/>
              <a:alpha val="44000"/>
            </a:schemeClr>
          </a:solidFill>
        </p:spPr>
        <p:txBody>
          <a:bodyPr wrap="square" rtlCol="0">
            <a:spAutoFit/>
          </a:bodyPr>
          <a:lstStyle/>
          <a:p>
            <a:r>
              <a:rPr lang="en-NZ" sz="5400" b="1" i="1" dirty="0"/>
              <a:t>Balkans: current progress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45" y="1043005"/>
            <a:ext cx="3182388" cy="554784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43564" y="895224"/>
            <a:ext cx="88484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NZ" sz="2800" dirty="0"/>
              <a:t>Other 39 NZ lines were donated and sowed in NZ in 2021. These were selected for specific </a:t>
            </a:r>
            <a:r>
              <a:rPr lang="en-NZ" sz="2800" dirty="0" err="1"/>
              <a:t>phenological</a:t>
            </a:r>
            <a:r>
              <a:rPr lang="en-NZ" sz="2800" dirty="0"/>
              <a:t> and leaf traits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43564" y="2490136"/>
            <a:ext cx="88484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NZ" sz="2800" dirty="0"/>
              <a:t>Selected lines were planted during spring 2022 in the Balkans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43564" y="4085049"/>
            <a:ext cx="8848436" cy="1964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NZ" sz="2800" dirty="0"/>
              <a:t>450 lines endowed from the Banja Luka Institute (BiH) gene bank were sent to the James Hutton Institute (Scotland) to be multiplied. Samples of 250 harvested &amp; being sent to NZ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7E00414-D70C-6E88-2AFC-CE94C8099F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9077" r="16322"/>
          <a:stretch/>
        </p:blipFill>
        <p:spPr>
          <a:xfrm>
            <a:off x="6010138" y="6217950"/>
            <a:ext cx="6172623" cy="82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5316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2192000" cy="923330"/>
          </a:xfrm>
          <a:prstGeom prst="rect">
            <a:avLst/>
          </a:prstGeom>
          <a:solidFill>
            <a:schemeClr val="bg1">
              <a:lumMod val="75000"/>
              <a:alpha val="44000"/>
            </a:schemeClr>
          </a:solidFill>
        </p:spPr>
        <p:txBody>
          <a:bodyPr wrap="square" rtlCol="0">
            <a:spAutoFit/>
          </a:bodyPr>
          <a:lstStyle/>
          <a:p>
            <a:r>
              <a:rPr lang="en-NZ" sz="5400" b="1" i="1" dirty="0"/>
              <a:t>Balkans: next steps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B28D51-B0AD-EB68-921A-261B63DF21C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23" y="1076984"/>
            <a:ext cx="3922931" cy="29962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0355688-9484-8511-39B5-5D15C2798D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23" y="4073234"/>
            <a:ext cx="3938293" cy="25677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11782" y="1559446"/>
            <a:ext cx="807258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NZ" sz="2800" dirty="0"/>
              <a:t>Croatia has joined IFON and Turkey has initiated the process. Other Baltic and near-by states also interested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11782" y="4533278"/>
            <a:ext cx="8072582" cy="1318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NZ" sz="2800" dirty="0"/>
              <a:t>Process of funding application has started (European funding opportunities)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E00414-D70C-6E88-2AFC-CE94C8099F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9077" r="16322"/>
          <a:stretch/>
        </p:blipFill>
        <p:spPr>
          <a:xfrm>
            <a:off x="6010138" y="6217950"/>
            <a:ext cx="6172623" cy="82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8107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2192000" cy="923330"/>
          </a:xfrm>
          <a:prstGeom prst="rect">
            <a:avLst/>
          </a:prstGeom>
          <a:solidFill>
            <a:schemeClr val="bg1">
              <a:lumMod val="75000"/>
              <a:alpha val="44000"/>
            </a:schemeClr>
          </a:solidFill>
        </p:spPr>
        <p:txBody>
          <a:bodyPr wrap="square" rtlCol="0">
            <a:spAutoFit/>
          </a:bodyPr>
          <a:lstStyle/>
          <a:p>
            <a:r>
              <a:rPr lang="en-NZ" sz="5400" b="1" i="1" dirty="0"/>
              <a:t>IFON framework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2FB6D0-DD2A-BDAD-4A3E-1567577CFB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324" t="12171" r="9961"/>
          <a:stretch/>
        </p:blipFill>
        <p:spPr>
          <a:xfrm>
            <a:off x="0" y="1094956"/>
            <a:ext cx="2995001" cy="27775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B1AFCC-9759-9C17-18ED-44B923AC9E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073"/>
          <a:stretch/>
        </p:blipFill>
        <p:spPr>
          <a:xfrm>
            <a:off x="0" y="3872525"/>
            <a:ext cx="2995001" cy="236804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140365" y="955122"/>
            <a:ext cx="8303490" cy="2240662"/>
            <a:chOff x="3140365" y="992066"/>
            <a:chExt cx="8303490" cy="2240662"/>
          </a:xfrm>
        </p:grpSpPr>
        <p:grpSp>
          <p:nvGrpSpPr>
            <p:cNvPr id="25" name="Group 24"/>
            <p:cNvGrpSpPr/>
            <p:nvPr/>
          </p:nvGrpSpPr>
          <p:grpSpPr>
            <a:xfrm>
              <a:off x="3140365" y="992066"/>
              <a:ext cx="8303490" cy="2240662"/>
              <a:chOff x="3751565" y="1333812"/>
              <a:chExt cx="4030257" cy="2299857"/>
            </a:xfrm>
            <a:solidFill>
              <a:schemeClr val="bg2">
                <a:lumMod val="75000"/>
              </a:schemeClr>
            </a:solidFill>
          </p:grpSpPr>
          <p:grpSp>
            <p:nvGrpSpPr>
              <p:cNvPr id="21" name="Group 20"/>
              <p:cNvGrpSpPr/>
              <p:nvPr/>
            </p:nvGrpSpPr>
            <p:grpSpPr>
              <a:xfrm>
                <a:off x="3751565" y="1333812"/>
                <a:ext cx="4030257" cy="2299857"/>
                <a:chOff x="3751565" y="1333812"/>
                <a:chExt cx="4030257" cy="2299857"/>
              </a:xfrm>
              <a:grpFill/>
            </p:grpSpPr>
            <p:grpSp>
              <p:nvGrpSpPr>
                <p:cNvPr id="19" name="Group 18"/>
                <p:cNvGrpSpPr/>
                <p:nvPr/>
              </p:nvGrpSpPr>
              <p:grpSpPr>
                <a:xfrm>
                  <a:off x="3751565" y="1333812"/>
                  <a:ext cx="4030257" cy="2299857"/>
                  <a:chOff x="5432583" y="1882614"/>
                  <a:chExt cx="4030257" cy="2299857"/>
                </a:xfrm>
                <a:grpFill/>
              </p:grpSpPr>
              <p:sp>
                <p:nvSpPr>
                  <p:cNvPr id="14" name="Moon 13"/>
                  <p:cNvSpPr/>
                  <p:nvPr/>
                </p:nvSpPr>
                <p:spPr>
                  <a:xfrm rot="5400000">
                    <a:off x="6297783" y="1017414"/>
                    <a:ext cx="2299855" cy="4030256"/>
                  </a:xfrm>
                  <a:prstGeom prst="moon">
                    <a:avLst>
                      <a:gd name="adj" fmla="val 62048"/>
                    </a:avLst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NZ"/>
                  </a:p>
                </p:txBody>
              </p:sp>
              <p:sp>
                <p:nvSpPr>
                  <p:cNvPr id="15" name="Moon 14"/>
                  <p:cNvSpPr/>
                  <p:nvPr/>
                </p:nvSpPr>
                <p:spPr>
                  <a:xfrm rot="5400000">
                    <a:off x="5668111" y="3401997"/>
                    <a:ext cx="544945" cy="1016000"/>
                  </a:xfrm>
                  <a:prstGeom prst="moon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NZ"/>
                  </a:p>
                </p:txBody>
              </p:sp>
              <p:sp>
                <p:nvSpPr>
                  <p:cNvPr id="16" name="Moon 15"/>
                  <p:cNvSpPr/>
                  <p:nvPr/>
                </p:nvSpPr>
                <p:spPr>
                  <a:xfrm rot="5400000">
                    <a:off x="6667240" y="3401997"/>
                    <a:ext cx="544945" cy="1016000"/>
                  </a:xfrm>
                  <a:prstGeom prst="moon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NZ"/>
                  </a:p>
                </p:txBody>
              </p:sp>
              <p:sp>
                <p:nvSpPr>
                  <p:cNvPr id="17" name="Moon 16"/>
                  <p:cNvSpPr/>
                  <p:nvPr/>
                </p:nvSpPr>
                <p:spPr>
                  <a:xfrm rot="5400000">
                    <a:off x="7679104" y="3397863"/>
                    <a:ext cx="553216" cy="1016000"/>
                  </a:xfrm>
                  <a:prstGeom prst="moon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NZ"/>
                  </a:p>
                </p:txBody>
              </p:sp>
              <p:sp>
                <p:nvSpPr>
                  <p:cNvPr id="18" name="Moon 17"/>
                  <p:cNvSpPr/>
                  <p:nvPr/>
                </p:nvSpPr>
                <p:spPr>
                  <a:xfrm rot="5400000">
                    <a:off x="8682367" y="3401997"/>
                    <a:ext cx="544945" cy="1016000"/>
                  </a:xfrm>
                  <a:prstGeom prst="moon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NZ"/>
                  </a:p>
                </p:txBody>
              </p:sp>
            </p:grpSp>
            <p:sp>
              <p:nvSpPr>
                <p:cNvPr id="20" name="Rectangle 19"/>
                <p:cNvSpPr/>
                <p:nvPr/>
              </p:nvSpPr>
              <p:spPr>
                <a:xfrm>
                  <a:off x="4259565" y="2743200"/>
                  <a:ext cx="3221890" cy="424873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Z"/>
                </a:p>
              </p:txBody>
            </p:sp>
          </p:grpSp>
          <p:sp>
            <p:nvSpPr>
              <p:cNvPr id="22" name="Isosceles Triangle 21"/>
              <p:cNvSpPr/>
              <p:nvPr/>
            </p:nvSpPr>
            <p:spPr>
              <a:xfrm rot="10800000">
                <a:off x="4509348" y="3133959"/>
                <a:ext cx="516436" cy="454471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/>
              </a:p>
            </p:txBody>
          </p:sp>
          <p:sp>
            <p:nvSpPr>
              <p:cNvPr id="23" name="Isosceles Triangle 22"/>
              <p:cNvSpPr/>
              <p:nvPr/>
            </p:nvSpPr>
            <p:spPr>
              <a:xfrm rot="10800000">
                <a:off x="5499908" y="3161166"/>
                <a:ext cx="516436" cy="454471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/>
              </a:p>
            </p:txBody>
          </p:sp>
          <p:sp>
            <p:nvSpPr>
              <p:cNvPr id="24" name="Isosceles Triangle 23"/>
              <p:cNvSpPr/>
              <p:nvPr/>
            </p:nvSpPr>
            <p:spPr>
              <a:xfrm rot="10800000">
                <a:off x="6523476" y="3119264"/>
                <a:ext cx="516436" cy="454471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/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4576617" y="1383290"/>
              <a:ext cx="543098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NZ" sz="3200" b="1" dirty="0"/>
                <a:t>IFON coordination and facilitation</a:t>
              </a: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3272545" y="3939171"/>
            <a:ext cx="29729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NZ" sz="2400" dirty="0"/>
              <a:t>Breeding and gene bank support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77789" y="6193932"/>
            <a:ext cx="5856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400" dirty="0"/>
              <a:t>International nurseries and material transfer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076376" y="5272200"/>
            <a:ext cx="3250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NZ" sz="2400" dirty="0"/>
              <a:t>Seed (tech., cert., PVRs)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233082" y="3939045"/>
            <a:ext cx="29729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NZ" sz="2400" dirty="0"/>
              <a:t>Agronomical research support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173690" y="5364534"/>
            <a:ext cx="29729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400" dirty="0"/>
              <a:t>Livestock integration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200754" y="4995203"/>
            <a:ext cx="29729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NZ" sz="2400" dirty="0"/>
              <a:t>Industry, harvesting and processing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193619" y="3939045"/>
            <a:ext cx="29729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NZ" sz="2400" dirty="0"/>
              <a:t>Machinery and technologies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3435927" y="3357086"/>
            <a:ext cx="7924356" cy="456471"/>
          </a:xfrm>
          <a:prstGeom prst="round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2800" b="1" dirty="0">
                <a:solidFill>
                  <a:schemeClr val="tx1"/>
                </a:solidFill>
              </a:rPr>
              <a:t>Humanitarian assistance and climate resilience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47E00414-D70C-6E88-2AFC-CE94C8099F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9077" r="64278"/>
          <a:stretch/>
        </p:blipFill>
        <p:spPr>
          <a:xfrm>
            <a:off x="-224406" y="6193932"/>
            <a:ext cx="2635098" cy="82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3701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t="30269" b="27514"/>
          <a:stretch/>
        </p:blipFill>
        <p:spPr>
          <a:xfrm>
            <a:off x="0" y="0"/>
            <a:ext cx="12192000" cy="68626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76000"/>
            </a:schemeClr>
          </a:solidFill>
        </p:spPr>
        <p:txBody>
          <a:bodyPr wrap="square" rtlCol="0">
            <a:spAutoFit/>
          </a:bodyPr>
          <a:lstStyle/>
          <a:p>
            <a:endParaRPr lang="en-NZ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12192000" cy="923330"/>
          </a:xfrm>
          <a:prstGeom prst="rect">
            <a:avLst/>
          </a:prstGeom>
          <a:solidFill>
            <a:schemeClr val="bg1">
              <a:lumMod val="75000"/>
              <a:alpha val="44000"/>
            </a:schemeClr>
          </a:solidFill>
        </p:spPr>
        <p:txBody>
          <a:bodyPr wrap="square" rtlCol="0">
            <a:spAutoFit/>
          </a:bodyPr>
          <a:lstStyle/>
          <a:p>
            <a:r>
              <a:rPr lang="en-NZ" sz="5400" b="1" i="1" dirty="0"/>
              <a:t>Introduction (Adrian Russell)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7150F3-47E0-656C-78A3-55746630EE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4726" y="-9239"/>
            <a:ext cx="1808038" cy="27046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40E831D-5556-147E-E9A1-5A80C5C61497}"/>
              </a:ext>
            </a:extLst>
          </p:cNvPr>
          <p:cNvSpPr txBox="1"/>
          <p:nvPr/>
        </p:nvSpPr>
        <p:spPr>
          <a:xfrm>
            <a:off x="207698" y="1343084"/>
            <a:ext cx="5780598" cy="1103665"/>
          </a:xfrm>
          <a:prstGeom prst="rect">
            <a:avLst/>
          </a:prstGeom>
          <a:noFill/>
          <a:ln w="508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NZ" sz="3200" dirty="0"/>
              <a:t>ctrl+click the URL to view video</a:t>
            </a:r>
          </a:p>
          <a:p>
            <a:r>
              <a:rPr lang="en-NZ" sz="3200" dirty="0"/>
              <a:t> </a:t>
            </a:r>
            <a:r>
              <a:rPr lang="en-AU" sz="1600" spc="-4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6"/>
              </a:rPr>
              <a:t>https://www.youtube.com/watch?v=x0QrAG_QMp8</a:t>
            </a:r>
            <a:endParaRPr lang="en-NZ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4603064" y="3193494"/>
            <a:ext cx="34082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NZ" sz="3600" b="1" dirty="0"/>
              <a:t>Our work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NZ" sz="3600" b="1" dirty="0"/>
              <a:t>Goals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2786006" y="2455988"/>
            <a:ext cx="1402686" cy="2018408"/>
            <a:chOff x="2536625" y="2806795"/>
            <a:chExt cx="1402686" cy="2018408"/>
          </a:xfrm>
          <a:solidFill>
            <a:schemeClr val="tx1"/>
          </a:solidFill>
        </p:grpSpPr>
        <p:sp>
          <p:nvSpPr>
            <p:cNvPr id="12" name="Moon 11"/>
            <p:cNvSpPr/>
            <p:nvPr/>
          </p:nvSpPr>
          <p:spPr>
            <a:xfrm rot="19141794">
              <a:off x="2536625" y="2806795"/>
              <a:ext cx="436293" cy="2018408"/>
            </a:xfrm>
            <a:prstGeom prst="moo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3" name="Isosceles Triangle 12"/>
            <p:cNvSpPr/>
            <p:nvPr/>
          </p:nvSpPr>
          <p:spPr>
            <a:xfrm rot="5400000">
              <a:off x="3389748" y="4130519"/>
              <a:ext cx="517236" cy="581891"/>
            </a:xfrm>
            <a:prstGeom prst="triangl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47E00414-D70C-6E88-2AFC-CE94C8099F6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9077" r="16322"/>
          <a:stretch/>
        </p:blipFill>
        <p:spPr>
          <a:xfrm>
            <a:off x="5988296" y="6227188"/>
            <a:ext cx="6172623" cy="824769"/>
          </a:xfrm>
          <a:prstGeom prst="rect">
            <a:avLst/>
          </a:prstGeom>
        </p:spPr>
      </p:pic>
      <p:pic>
        <p:nvPicPr>
          <p:cNvPr id="2" name="[MP3DL.CC] Global Forage and Fodder Oat Network - Including Nitrogen-Fixing Companion Crops-HQ">
            <a:hlinkClick r:id="" action="ppaction://media"/>
            <a:extLst>
              <a:ext uri="{FF2B5EF4-FFF2-40B4-BE49-F238E27FC236}">
                <a16:creationId xmlns:a16="http://schemas.microsoft.com/office/drawing/2014/main" id="{800FE041-38AA-84C1-3BAB-24DB77E6D2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00773" y="288323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949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313"/>
    </mc:Choice>
    <mc:Fallback xmlns="">
      <p:transition spd="slow" advTm="1733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3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2"/>
          <a:srcRect t="28963" b="28935"/>
          <a:stretch/>
        </p:blipFill>
        <p:spPr>
          <a:xfrm>
            <a:off x="0" y="9236"/>
            <a:ext cx="12192000" cy="6844146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0" y="0"/>
            <a:ext cx="12192000" cy="6853382"/>
          </a:xfrm>
          <a:prstGeom prst="rect">
            <a:avLst/>
          </a:prstGeom>
          <a:solidFill>
            <a:schemeClr val="bg1">
              <a:lumMod val="85000"/>
              <a:alpha val="76000"/>
            </a:schemeClr>
          </a:solidFill>
        </p:spPr>
        <p:txBody>
          <a:bodyPr wrap="square" rtlCol="0">
            <a:spAutoFit/>
          </a:bodyPr>
          <a:lstStyle/>
          <a:p>
            <a:endParaRPr lang="en-NZ" dirty="0"/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12192000" cy="923330"/>
          </a:xfrm>
          <a:prstGeom prst="rect">
            <a:avLst/>
          </a:prstGeom>
          <a:solidFill>
            <a:schemeClr val="bg1">
              <a:lumMod val="85000"/>
              <a:alpha val="44000"/>
            </a:schemeClr>
          </a:solidFill>
        </p:spPr>
        <p:txBody>
          <a:bodyPr wrap="square" rtlCol="0">
            <a:spAutoFit/>
          </a:bodyPr>
          <a:lstStyle/>
          <a:p>
            <a:r>
              <a:rPr lang="en-NZ" sz="5400" b="1" i="1" dirty="0"/>
              <a:t>Key points</a:t>
            </a:r>
          </a:p>
        </p:txBody>
      </p:sp>
      <p:sp>
        <p:nvSpPr>
          <p:cNvPr id="36" name="Oval 35"/>
          <p:cNvSpPr/>
          <p:nvPr/>
        </p:nvSpPr>
        <p:spPr>
          <a:xfrm>
            <a:off x="145473" y="1052945"/>
            <a:ext cx="3983181" cy="293975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NZ" sz="2800" dirty="0">
                <a:solidFill>
                  <a:schemeClr val="tx1"/>
                </a:solidFill>
              </a:rPr>
              <a:t>Social enterprise open to public and private sector</a:t>
            </a:r>
          </a:p>
        </p:txBody>
      </p:sp>
      <p:sp>
        <p:nvSpPr>
          <p:cNvPr id="37" name="Oval 36"/>
          <p:cNvSpPr/>
          <p:nvPr/>
        </p:nvSpPr>
        <p:spPr>
          <a:xfrm>
            <a:off x="960585" y="4263877"/>
            <a:ext cx="4652815" cy="231832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NZ" sz="2800" dirty="0">
                <a:solidFill>
                  <a:schemeClr val="tx1"/>
                </a:solidFill>
              </a:rPr>
              <a:t>Other countries welcome (dependent on $ support)</a:t>
            </a:r>
          </a:p>
        </p:txBody>
      </p:sp>
      <p:sp>
        <p:nvSpPr>
          <p:cNvPr id="38" name="Oval 37"/>
          <p:cNvSpPr/>
          <p:nvPr/>
        </p:nvSpPr>
        <p:spPr>
          <a:xfrm>
            <a:off x="5209308" y="1091742"/>
            <a:ext cx="5523346" cy="192463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NZ" sz="2800" dirty="0">
                <a:solidFill>
                  <a:schemeClr val="tx1"/>
                </a:solidFill>
              </a:rPr>
              <a:t>New members expected to add germplasm</a:t>
            </a:r>
          </a:p>
        </p:txBody>
      </p:sp>
      <p:sp>
        <p:nvSpPr>
          <p:cNvPr id="39" name="Oval 38"/>
          <p:cNvSpPr/>
          <p:nvPr/>
        </p:nvSpPr>
        <p:spPr>
          <a:xfrm>
            <a:off x="6890327" y="3081224"/>
            <a:ext cx="5140037" cy="301696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NZ" sz="2800" dirty="0">
                <a:solidFill>
                  <a:schemeClr val="tx1"/>
                </a:solidFill>
              </a:rPr>
              <a:t>Scope for the inclusion of ryecorn, triticale and companion crops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47E00414-D70C-6E88-2AFC-CE94C8099F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9077" r="16322"/>
          <a:stretch/>
        </p:blipFill>
        <p:spPr>
          <a:xfrm>
            <a:off x="6010138" y="6217950"/>
            <a:ext cx="6172623" cy="82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2243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2192000" cy="923330"/>
          </a:xfrm>
          <a:prstGeom prst="rect">
            <a:avLst/>
          </a:prstGeom>
          <a:solidFill>
            <a:schemeClr val="bg1">
              <a:lumMod val="75000"/>
              <a:alpha val="44000"/>
            </a:schemeClr>
          </a:solidFill>
        </p:spPr>
        <p:txBody>
          <a:bodyPr wrap="square" rtlCol="0">
            <a:spAutoFit/>
          </a:bodyPr>
          <a:lstStyle/>
          <a:p>
            <a:r>
              <a:rPr lang="en-NZ" sz="5400" b="1" i="1" dirty="0"/>
              <a:t>Background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2471C5-1C95-2EC8-D235-464286D482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64" t="3460" r="2455" b="4332"/>
          <a:stretch/>
        </p:blipFill>
        <p:spPr>
          <a:xfrm>
            <a:off x="125383" y="1046979"/>
            <a:ext cx="3574473" cy="520007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8902377-125C-59FC-6543-4ADA1758074B}"/>
              </a:ext>
            </a:extLst>
          </p:cNvPr>
          <p:cNvSpPr/>
          <p:nvPr/>
        </p:nvSpPr>
        <p:spPr>
          <a:xfrm>
            <a:off x="0" y="6247052"/>
            <a:ext cx="3825240" cy="5199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NZ" sz="2800" dirty="0"/>
              <a:t>Azad Kashmir, 1979-80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3A4CBE-F225-6438-C18B-D7BF6B5FE5F3}"/>
              </a:ext>
            </a:extLst>
          </p:cNvPr>
          <p:cNvSpPr txBox="1"/>
          <p:nvPr/>
        </p:nvSpPr>
        <p:spPr>
          <a:xfrm>
            <a:off x="343299" y="5600721"/>
            <a:ext cx="31386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3600" dirty="0">
                <a:solidFill>
                  <a:schemeClr val="bg1"/>
                </a:solidFill>
              </a:rPr>
              <a:t>CV: NZ Makuru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25239" y="1046979"/>
            <a:ext cx="8255924" cy="1318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NZ" sz="2800" dirty="0"/>
              <a:t>Shuttle breeding started in the 50s and reached Himalayan Hindu Kush in 1979/80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25239" y="2488809"/>
            <a:ext cx="8255924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NZ" sz="2800" dirty="0"/>
              <a:t>Initiative started with NZ – Canada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25239" y="3288781"/>
            <a:ext cx="82559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NZ" sz="2800" dirty="0"/>
              <a:t>Broad adaptation of cvs characterised global potential of the initiative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25239" y="4767916"/>
            <a:ext cx="82559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NZ" sz="2800" dirty="0"/>
              <a:t>Potential to increase food security, climatic resilience and pave the way to social change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7E00414-D70C-6E88-2AFC-CE94C8099F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9077" r="16322"/>
          <a:stretch/>
        </p:blipFill>
        <p:spPr>
          <a:xfrm>
            <a:off x="6010138" y="6217950"/>
            <a:ext cx="6172623" cy="8247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905AD05-9FA6-815E-70DD-D75F81E765E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4647" y="1660349"/>
            <a:ext cx="1736516" cy="1805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024871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2192000" cy="923330"/>
          </a:xfrm>
          <a:prstGeom prst="rect">
            <a:avLst/>
          </a:prstGeom>
          <a:solidFill>
            <a:schemeClr val="bg1">
              <a:lumMod val="75000"/>
              <a:alpha val="44000"/>
            </a:schemeClr>
          </a:solidFill>
        </p:spPr>
        <p:txBody>
          <a:bodyPr wrap="square" rtlCol="0">
            <a:spAutoFit/>
          </a:bodyPr>
          <a:lstStyle/>
          <a:p>
            <a:r>
              <a:rPr lang="en-NZ" sz="5400" b="1" i="1" dirty="0"/>
              <a:t>Experience: Nepal 1980 – 2000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53167" y="987985"/>
            <a:ext cx="8155706" cy="1384995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NZ" sz="2800" dirty="0"/>
              <a:t>Built on outcomes from NZ – Canada – Peru – Pakistan initiatives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53167" y="2437635"/>
            <a:ext cx="8155705" cy="1384995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NZ" sz="2800" dirty="0"/>
              <a:t>Bulk importation of seed and distribution throughout the country led by farmers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53167" y="3915529"/>
            <a:ext cx="8155705" cy="738664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NZ" sz="2800" dirty="0"/>
              <a:t>Included livestock and agronomy support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53167" y="4747094"/>
            <a:ext cx="8155705" cy="2031325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NZ" sz="2800" dirty="0"/>
              <a:t>Used spring and facultative types but also highlighted the importance of winter material as genetic background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DE1B319-DB92-5C30-A5E5-850455F57A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219"/>
          <a:stretch/>
        </p:blipFill>
        <p:spPr>
          <a:xfrm>
            <a:off x="157018" y="982999"/>
            <a:ext cx="2933598" cy="472008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DED1AE9-A15B-388E-2B65-DF7B943E9F1F}"/>
              </a:ext>
            </a:extLst>
          </p:cNvPr>
          <p:cNvSpPr/>
          <p:nvPr/>
        </p:nvSpPr>
        <p:spPr>
          <a:xfrm>
            <a:off x="-32263" y="5762757"/>
            <a:ext cx="3688080" cy="9151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NZ" sz="2400" dirty="0"/>
              <a:t>Khimti Nepal 1980s, 5 days walk home, CV NZ Makuru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7E00414-D70C-6E88-2AFC-CE94C8099F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9077" r="16322"/>
          <a:stretch/>
        </p:blipFill>
        <p:spPr>
          <a:xfrm>
            <a:off x="6010138" y="6217950"/>
            <a:ext cx="6172623" cy="82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850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67AA04-8FA9-F799-E229-298D5C8DF6E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20213"/>
            <a:ext cx="3122422" cy="371763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0"/>
            <a:ext cx="12192000" cy="923330"/>
          </a:xfrm>
          <a:prstGeom prst="rect">
            <a:avLst/>
          </a:prstGeom>
          <a:solidFill>
            <a:schemeClr val="bg1">
              <a:lumMod val="75000"/>
              <a:alpha val="44000"/>
            </a:schemeClr>
          </a:solidFill>
        </p:spPr>
        <p:txBody>
          <a:bodyPr wrap="square" rtlCol="0">
            <a:spAutoFit/>
          </a:bodyPr>
          <a:lstStyle/>
          <a:p>
            <a:r>
              <a:rPr lang="en-NZ" sz="5400" b="1" i="1" dirty="0"/>
              <a:t>Experience: Nepal 2000 – 2019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14DE59-F7EF-C6AB-E86D-06A6669279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908294"/>
            <a:ext cx="3122422" cy="29497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52801" y="932877"/>
            <a:ext cx="87283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NZ" sz="2800" dirty="0"/>
              <a:t>Ongoing collaboration: materials are sent from NZ and selected in country across a range of altitudes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52801" y="2405390"/>
            <a:ext cx="87283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NZ" sz="2800" dirty="0"/>
              <a:t>Equipment like single head threshers are provided and selected varieties released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52801" y="3880243"/>
            <a:ext cx="87283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NZ" sz="2800" dirty="0"/>
              <a:t>Farmers and commercial seed enterprises were established</a:t>
            </a:r>
          </a:p>
        </p:txBody>
      </p:sp>
      <p:sp>
        <p:nvSpPr>
          <p:cNvPr id="8" name="Oval 7"/>
          <p:cNvSpPr/>
          <p:nvPr/>
        </p:nvSpPr>
        <p:spPr>
          <a:xfrm>
            <a:off x="4064001" y="4708765"/>
            <a:ext cx="6640945" cy="1517729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NZ" sz="2800" dirty="0">
                <a:solidFill>
                  <a:schemeClr val="tx1"/>
                </a:solidFill>
              </a:rPr>
              <a:t>Springboard for the Balkans and IFON initiatives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7E00414-D70C-6E88-2AFC-CE94C8099F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9077" r="16322"/>
          <a:stretch/>
        </p:blipFill>
        <p:spPr>
          <a:xfrm>
            <a:off x="6010138" y="6217950"/>
            <a:ext cx="6172623" cy="82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6867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2192000" cy="923330"/>
          </a:xfrm>
          <a:prstGeom prst="rect">
            <a:avLst/>
          </a:prstGeom>
          <a:solidFill>
            <a:schemeClr val="bg1">
              <a:lumMod val="75000"/>
              <a:alpha val="44000"/>
            </a:schemeClr>
          </a:solidFill>
        </p:spPr>
        <p:txBody>
          <a:bodyPr wrap="square" rtlCol="0">
            <a:spAutoFit/>
          </a:bodyPr>
          <a:lstStyle/>
          <a:p>
            <a:r>
              <a:rPr lang="en-NZ" sz="5400" b="1" i="1" dirty="0"/>
              <a:t>Current spread of NZ fodder oat genetics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979E36-A970-084E-A2C7-18A01F9495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9" t="4768" r="2724" b="4561"/>
          <a:stretch/>
        </p:blipFill>
        <p:spPr>
          <a:xfrm>
            <a:off x="349857" y="930773"/>
            <a:ext cx="11396870" cy="4190338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 flipV="1">
            <a:off x="3463636" y="1699495"/>
            <a:ext cx="7823200" cy="2817090"/>
          </a:xfrm>
          <a:prstGeom prst="straightConnector1">
            <a:avLst/>
          </a:prstGeom>
          <a:ln w="25400">
            <a:solidFill>
              <a:srgbClr val="FF0000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 flipV="1">
            <a:off x="2826327" y="2115131"/>
            <a:ext cx="8460510" cy="2401455"/>
          </a:xfrm>
          <a:prstGeom prst="straightConnector1">
            <a:avLst/>
          </a:prstGeom>
          <a:ln w="25400">
            <a:solidFill>
              <a:srgbClr val="FF0000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6096000" y="1599692"/>
            <a:ext cx="5190837" cy="2916894"/>
          </a:xfrm>
          <a:prstGeom prst="straightConnector1">
            <a:avLst/>
          </a:prstGeom>
          <a:ln w="25400">
            <a:solidFill>
              <a:srgbClr val="FF0000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00601" y="4985099"/>
            <a:ext cx="10733779" cy="1318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NZ" sz="2800" dirty="0"/>
              <a:t>Shuttle breeding allows more than 1 generation/year across a wide range of environments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-213565" y="2077134"/>
            <a:ext cx="3327345" cy="1897616"/>
          </a:xfrm>
          <a:prstGeom prst="roundRect">
            <a:avLst/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NZ" sz="2400" b="1" dirty="0">
                <a:solidFill>
                  <a:schemeClr val="tx1"/>
                </a:solidFill>
              </a:rPr>
              <a:t>Highland spring and lowland autumn planting in tropics &amp; sub-tropics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067491" y="1174348"/>
            <a:ext cx="5679236" cy="606323"/>
          </a:xfrm>
          <a:prstGeom prst="roundRect">
            <a:avLst/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NZ" sz="2400" b="1" dirty="0">
                <a:solidFill>
                  <a:schemeClr val="tx1"/>
                </a:solidFill>
              </a:rPr>
              <a:t>Spring sowing: high latitude &amp; continental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858964" y="1647663"/>
            <a:ext cx="4657817" cy="606323"/>
          </a:xfrm>
          <a:prstGeom prst="roundRect">
            <a:avLst/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NZ" sz="2400" b="1" dirty="0">
                <a:solidFill>
                  <a:schemeClr val="tx1"/>
                </a:solidFill>
              </a:rPr>
              <a:t>Spring &amp; autumn sowing: lowlands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612672" y="4378857"/>
            <a:ext cx="3600273" cy="606323"/>
          </a:xfrm>
          <a:prstGeom prst="roundRect">
            <a:avLst/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NZ" sz="2400" b="1" dirty="0">
                <a:solidFill>
                  <a:schemeClr val="tx1"/>
                </a:solidFill>
              </a:rPr>
              <a:t>Spring &amp; autumn sowing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7E00414-D70C-6E88-2AFC-CE94C8099F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9077" r="16322"/>
          <a:stretch/>
        </p:blipFill>
        <p:spPr>
          <a:xfrm>
            <a:off x="6010138" y="6217950"/>
            <a:ext cx="6172623" cy="82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6603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2192000" cy="923330"/>
          </a:xfrm>
          <a:prstGeom prst="rect">
            <a:avLst/>
          </a:prstGeom>
          <a:solidFill>
            <a:schemeClr val="bg1">
              <a:lumMod val="75000"/>
              <a:alpha val="44000"/>
            </a:schemeClr>
          </a:solidFill>
        </p:spPr>
        <p:txBody>
          <a:bodyPr wrap="square" rtlCol="0">
            <a:spAutoFit/>
          </a:bodyPr>
          <a:lstStyle/>
          <a:p>
            <a:r>
              <a:rPr lang="en-NZ" sz="5400" b="1" i="1" dirty="0"/>
              <a:t>Balkans 2020 – 2022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5000" contrast="-53000"/>
                    </a14:imgEffect>
                  </a14:imgLayer>
                </a14:imgProps>
              </a:ext>
            </a:extLst>
          </a:blip>
          <a:srcRect l="1424" t="872" r="1053" b="567"/>
          <a:stretch/>
        </p:blipFill>
        <p:spPr>
          <a:xfrm>
            <a:off x="193964" y="1201079"/>
            <a:ext cx="3362036" cy="51258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68442" y="923642"/>
            <a:ext cx="84235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800" dirty="0"/>
              <a:t>Need for the strategy was identified in the 1990s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68442" y="1585714"/>
            <a:ext cx="842355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NZ" sz="2800" dirty="0"/>
              <a:t>Philanthropic assistance requested in 2020: start a Balkan fodder improvement network for impoverished and food insecure families (catalyst being Covid-19 pandemic)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68442" y="4402222"/>
            <a:ext cx="842355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NZ" sz="2800" dirty="0"/>
              <a:t>NZ genotypes work as a starting pool of genetic resource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68443" y="5279738"/>
            <a:ext cx="84235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NZ" sz="2800" dirty="0"/>
              <a:t>Network will be based on FAO overview and the Nepalese model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7E00414-D70C-6E88-2AFC-CE94C8099F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9077" r="16322"/>
          <a:stretch/>
        </p:blipFill>
        <p:spPr>
          <a:xfrm>
            <a:off x="6010138" y="6217950"/>
            <a:ext cx="6172623" cy="82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6582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2192000" cy="923330"/>
          </a:xfrm>
          <a:prstGeom prst="rect">
            <a:avLst/>
          </a:prstGeom>
          <a:solidFill>
            <a:schemeClr val="bg1">
              <a:lumMod val="75000"/>
              <a:alpha val="44000"/>
            </a:schemeClr>
          </a:solidFill>
        </p:spPr>
        <p:txBody>
          <a:bodyPr wrap="square" rtlCol="0">
            <a:spAutoFit/>
          </a:bodyPr>
          <a:lstStyle/>
          <a:p>
            <a:r>
              <a:rPr lang="en-NZ" sz="5400" b="1" i="1" dirty="0"/>
              <a:t>Balkans: start as a self funded initiative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EE710B-6942-BE2A-0C64-061399BE87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664" b="-8139"/>
          <a:stretch/>
        </p:blipFill>
        <p:spPr>
          <a:xfrm>
            <a:off x="0" y="932566"/>
            <a:ext cx="4171132" cy="36767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69C05A-1129-8C87-ABA1-B19915033CD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90" t="8507" r="13661" b="-8507"/>
          <a:stretch/>
        </p:blipFill>
        <p:spPr>
          <a:xfrm>
            <a:off x="-11629" y="4085958"/>
            <a:ext cx="4194390" cy="30398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76436" y="1043247"/>
            <a:ext cx="7712364" cy="1318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NZ" sz="2800" dirty="0"/>
              <a:t>Philanthropic provision of NZ seeds that were planted in 2021 and 2022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76436" y="2527368"/>
            <a:ext cx="77123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NZ" sz="2800" dirty="0"/>
              <a:t>Grown in a BiH research station and across 6 farms, with an altitude range from 450 to 800 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76436" y="4078303"/>
            <a:ext cx="7712364" cy="1318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NZ" sz="2800" dirty="0"/>
              <a:t>Comparisons against local varieties (‘Sana’) and selection are being done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76436" y="5562424"/>
            <a:ext cx="7712364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NZ" sz="2800" dirty="0"/>
              <a:t>Flexiseeder machinery technologies endowed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1672" y="2950489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3200" b="1" dirty="0">
                <a:solidFill>
                  <a:schemeClr val="bg1"/>
                </a:solidFill>
              </a:rPr>
              <a:t>‘Sana’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664691" y="2927477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3200" b="1" dirty="0">
                <a:solidFill>
                  <a:schemeClr val="bg1"/>
                </a:solidFill>
              </a:rPr>
              <a:t>NZ cv.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45491" y="6234275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3200" b="1" dirty="0">
                <a:solidFill>
                  <a:schemeClr val="bg1"/>
                </a:solidFill>
              </a:rPr>
              <a:t>NZ cv.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7E00414-D70C-6E88-2AFC-CE94C8099F6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9077" r="16322"/>
          <a:stretch/>
        </p:blipFill>
        <p:spPr>
          <a:xfrm>
            <a:off x="6010138" y="6217950"/>
            <a:ext cx="6172623" cy="82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6413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CA9C2C83C87A7408E0099D61CB2C224" ma:contentTypeVersion="14" ma:contentTypeDescription="Create a new document." ma:contentTypeScope="" ma:versionID="3e150df0eefea978120dada20ef836f5">
  <xsd:schema xmlns:xsd="http://www.w3.org/2001/XMLSchema" xmlns:xs="http://www.w3.org/2001/XMLSchema" xmlns:p="http://schemas.microsoft.com/office/2006/metadata/properties" xmlns:ns3="322cff4d-e128-4275-8c17-01ea60ce9850" xmlns:ns4="7391035e-a561-4b14-b643-167d3e77bc43" targetNamespace="http://schemas.microsoft.com/office/2006/metadata/properties" ma:root="true" ma:fieldsID="d59716388ac180d965f30b0e0a3c6678" ns3:_="" ns4:_="">
    <xsd:import namespace="322cff4d-e128-4275-8c17-01ea60ce9850"/>
    <xsd:import namespace="7391035e-a561-4b14-b643-167d3e77bc4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2cff4d-e128-4275-8c17-01ea60ce985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91035e-a561-4b14-b643-167d3e77bc43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7BD7A41-75DD-4369-9FC2-D960AFDD6B16}">
  <ds:schemaRefs>
    <ds:schemaRef ds:uri="http://purl.org/dc/terms/"/>
    <ds:schemaRef ds:uri="322cff4d-e128-4275-8c17-01ea60ce9850"/>
    <ds:schemaRef ds:uri="http://schemas.microsoft.com/office/2006/documentManagement/types"/>
    <ds:schemaRef ds:uri="http://schemas.microsoft.com/office/infopath/2007/PartnerControls"/>
    <ds:schemaRef ds:uri="7391035e-a561-4b14-b643-167d3e77bc43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56E59275-4ADD-49FC-845F-2DDB5F4615B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4BEACB2-BC99-4CB4-B8CD-D68B5EC85EC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22cff4d-e128-4275-8c17-01ea60ce9850"/>
    <ds:schemaRef ds:uri="7391035e-a561-4b14-b643-167d3e77bc4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8342</TotalTime>
  <Words>637</Words>
  <Application>Microsoft Office PowerPoint</Application>
  <PresentationFormat>Widescreen</PresentationFormat>
  <Paragraphs>72</Paragraphs>
  <Slides>12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Lincoln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Andreucci, Mariana</dc:creator>
  <cp:lastModifiedBy>Wight, Charlene (AAFC/AAC) (she - her / elle)</cp:lastModifiedBy>
  <cp:revision>51</cp:revision>
  <dcterms:created xsi:type="dcterms:W3CDTF">2022-09-27T09:30:54Z</dcterms:created>
  <dcterms:modified xsi:type="dcterms:W3CDTF">2023-05-08T18:54:35Z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0x0101002CA9C2C83C87A7408E0099D61CB2C224</vt:lpwstr>
  </property>
  <property fmtid="{D5CDD505-2E9C-101B-9397-08002B2CF9AE}" pid="3" name="_AdHocReviewCycleID">
    <vt:i4>-919756328</vt:i4>
  </property>
  <property fmtid="{D5CDD505-2E9C-101B-9397-08002B2CF9AE}" pid="4" name="_NewReviewCycle">
    <vt:lpwstr/>
  </property>
  <property fmtid="{D5CDD505-2E9C-101B-9397-08002B2CF9AE}" pid="5" name="_EmailSubject">
    <vt:lpwstr>ppt - version I can edit, please</vt:lpwstr>
  </property>
  <property fmtid="{D5CDD505-2E9C-101B-9397-08002B2CF9AE}" pid="6" name="_AuthorEmail">
    <vt:lpwstr>Mariana.Andreucci@lincoln.ac.nz</vt:lpwstr>
  </property>
  <property fmtid="{D5CDD505-2E9C-101B-9397-08002B2CF9AE}" pid="7" name="_AuthorEmailDisplayName">
    <vt:lpwstr>Andreucci, Mariana</vt:lpwstr>
  </property>
</Properties>
</file>